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5" r:id="rId8"/>
    <p:sldId id="266" r:id="rId9"/>
    <p:sldId id="267" r:id="rId10"/>
    <p:sldId id="268" r:id="rId11"/>
    <p:sldId id="269" r:id="rId12"/>
    <p:sldId id="270" r:id="rId13"/>
    <p:sldId id="271" r:id="rId14"/>
    <p:sldId id="277" r:id="rId15"/>
    <p:sldId id="292" r:id="rId16"/>
    <p:sldId id="278" r:id="rId17"/>
    <p:sldId id="279" r:id="rId18"/>
    <p:sldId id="280" r:id="rId19"/>
    <p:sldId id="293" r:id="rId20"/>
    <p:sldId id="281" r:id="rId21"/>
    <p:sldId id="294" r:id="rId22"/>
    <p:sldId id="282" r:id="rId23"/>
    <p:sldId id="283" r:id="rId24"/>
    <p:sldId id="284" r:id="rId25"/>
    <p:sldId id="285" r:id="rId26"/>
    <p:sldId id="291"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2" userDrawn="1">
          <p15:clr>
            <a:srgbClr val="A4A3A4"/>
          </p15:clr>
        </p15:guide>
        <p15:guide id="2" pos="38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72"/>
        <p:guide pos="383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94.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tags" Target="../tags/tag7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9.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zh-CN"/>
              <a:t>医疗互助活动办理流程</a:t>
            </a:r>
            <a:endParaRPr lang="zh-CN" altLang="zh-CN"/>
          </a:p>
        </p:txBody>
      </p:sp>
      <p:sp>
        <p:nvSpPr>
          <p:cNvPr id="3" name="副标题 2"/>
          <p:cNvSpPr>
            <a:spLocks noGrp="1"/>
          </p:cNvSpPr>
          <p:nvPr>
            <p:ph type="subTitle" idx="1"/>
            <p:custDataLst>
              <p:tags r:id="rId2"/>
            </p:custDataLst>
          </p:nvPr>
        </p:nvSpPr>
        <p:spPr>
          <a:xfrm>
            <a:off x="1196260" y="4474800"/>
            <a:ext cx="9799200" cy="1472400"/>
          </a:xfrm>
        </p:spPr>
        <p:txBody>
          <a:bodyPr/>
          <a:p>
            <a:r>
              <a:rPr lang="zh-CN" altLang="en-US"/>
              <a:t>2023年</a:t>
            </a:r>
            <a:r>
              <a:rPr lang="en-US" altLang="zh-CN"/>
              <a:t>7</a:t>
            </a:r>
            <a:r>
              <a:rPr lang="zh-CN" altLang="en-US"/>
              <a:t>月</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812165" y="573405"/>
            <a:ext cx="10292080" cy="3784600"/>
          </a:xfrm>
          <a:prstGeom prst="rect">
            <a:avLst/>
          </a:prstGeom>
          <a:noFill/>
        </p:spPr>
        <p:txBody>
          <a:bodyPr wrap="square" rtlCol="0" anchor="t">
            <a:spAutoFit/>
          </a:bodyPr>
          <a:p>
            <a:r>
              <a:rPr lang="zh-CN" altLang="en-US" sz="2400"/>
              <a:t>（1）10000元（含）以下的部分，补助25%;</a:t>
            </a:r>
            <a:endParaRPr lang="zh-CN" altLang="en-US" sz="2400"/>
          </a:p>
          <a:p>
            <a:r>
              <a:rPr lang="zh-CN" altLang="en-US" sz="2400"/>
              <a:t>（2）10000元—50000元（含）的部分，补助35%；</a:t>
            </a:r>
            <a:endParaRPr lang="zh-CN" altLang="en-US" sz="2400"/>
          </a:p>
          <a:p>
            <a:r>
              <a:rPr lang="zh-CN" altLang="en-US" sz="2400"/>
              <a:t>（3）50000元—100000元（含）的部分，补助40%；</a:t>
            </a:r>
            <a:endParaRPr lang="zh-CN" altLang="en-US" sz="2400"/>
          </a:p>
          <a:p>
            <a:r>
              <a:rPr lang="zh-CN" altLang="en-US" sz="2400"/>
              <a:t>（4）100000元以上的部分，补助45%；</a:t>
            </a:r>
            <a:endParaRPr lang="zh-CN" altLang="en-US" sz="2400"/>
          </a:p>
          <a:p>
            <a:r>
              <a:rPr lang="zh-CN" altLang="en-US" sz="2400"/>
              <a:t>（5）在非定点医院住院、医保目录外、门诊就医及工伤、生育、职业病等医疗费用，不计入个人自付范围，不享受本办法规定的补助；</a:t>
            </a:r>
            <a:endParaRPr lang="zh-CN" altLang="en-US" sz="2400"/>
          </a:p>
          <a:p>
            <a:r>
              <a:rPr lang="zh-CN" altLang="en-US" sz="2400"/>
              <a:t>（6）因意外造成伤害应由第三方责任人承担的医疗费用，不计入个人自付范围，不享受本办法规定的补助。一个互助活动期内补助金的申请不受次数限制，累计补助总额不超过5万元（含住院护理补助）。职工跨年度住院的，按各年度分开核算补助。</a:t>
            </a:r>
            <a:endParaRPr lang="zh-CN" altLang="en-US" sz="240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728980" y="3172460"/>
            <a:ext cx="10459085" cy="2306955"/>
          </a:xfrm>
          <a:prstGeom prst="rect">
            <a:avLst/>
          </a:prstGeom>
          <a:noFill/>
        </p:spPr>
        <p:txBody>
          <a:bodyPr wrap="square" rtlCol="0" anchor="t">
            <a:spAutoFit/>
          </a:bodyPr>
          <a:p>
            <a:r>
              <a:rPr lang="zh-CN" altLang="en-US" sz="2400"/>
              <a:t>13000元分成两部分，其中：</a:t>
            </a:r>
            <a:endParaRPr lang="zh-CN" altLang="en-US" sz="2400"/>
          </a:p>
          <a:p>
            <a:r>
              <a:rPr lang="zh-CN" altLang="en-US" sz="2400"/>
              <a:t>在10000元（含）以下的部分为10000元；在10000元—50000元（含）的部分为3000元；</a:t>
            </a:r>
            <a:endParaRPr lang="zh-CN" altLang="en-US" sz="2400"/>
          </a:p>
          <a:p>
            <a:endParaRPr lang="zh-CN" altLang="en-US" sz="2400"/>
          </a:p>
          <a:p>
            <a:r>
              <a:rPr lang="zh-CN" altLang="en-US" sz="2400"/>
              <a:t>根据公式，可得出医保范围内个人自付住院医疗费用补助为：</a:t>
            </a:r>
            <a:endParaRPr lang="zh-CN" altLang="en-US" sz="2400"/>
          </a:p>
          <a:p>
            <a:r>
              <a:rPr lang="zh-CN" altLang="en-US" sz="2400"/>
              <a:t>10000*0.25+3000*0.35=3550元。</a:t>
            </a:r>
            <a:endParaRPr lang="zh-CN" altLang="en-US" sz="2400"/>
          </a:p>
        </p:txBody>
      </p:sp>
      <p:sp>
        <p:nvSpPr>
          <p:cNvPr id="3" name="文本框 2"/>
          <p:cNvSpPr txBox="1"/>
          <p:nvPr>
            <p:custDataLst>
              <p:tags r:id="rId1"/>
            </p:custDataLst>
          </p:nvPr>
        </p:nvSpPr>
        <p:spPr>
          <a:xfrm>
            <a:off x="728980" y="1474470"/>
            <a:ext cx="10292715" cy="1198880"/>
          </a:xfrm>
          <a:prstGeom prst="rect">
            <a:avLst/>
          </a:prstGeom>
          <a:noFill/>
        </p:spPr>
        <p:txBody>
          <a:bodyPr wrap="square" rtlCol="0" anchor="t">
            <a:spAutoFit/>
          </a:bodyPr>
          <a:p>
            <a:r>
              <a:rPr lang="zh-CN" altLang="en-US" sz="2400"/>
              <a:t>举例：张三7月15日因病住院，除去医保报销外个人支付总额15000元，其中医保不予报销的费用（超限价费用、自费费用等）2000元。那么符合补助范围的费用为15000-2000=13000元。</a:t>
            </a:r>
            <a:endParaRPr lang="zh-CN" altLang="en-US" sz="2400"/>
          </a:p>
        </p:txBody>
      </p:sp>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4" name="文本框 3"/>
          <p:cNvSpPr txBox="1"/>
          <p:nvPr/>
        </p:nvSpPr>
        <p:spPr>
          <a:xfrm>
            <a:off x="907415" y="335915"/>
            <a:ext cx="10238740" cy="5107940"/>
          </a:xfrm>
          <a:prstGeom prst="rect">
            <a:avLst/>
          </a:prstGeom>
          <a:noFill/>
        </p:spPr>
        <p:txBody>
          <a:bodyPr wrap="square" rtlCol="0" anchor="t">
            <a:spAutoFit/>
          </a:bodyPr>
          <a:p>
            <a:r>
              <a:rPr lang="zh-CN" altLang="en-US" sz="2800" b="1"/>
              <a:t>不予补助情形</a:t>
            </a:r>
            <a:endParaRPr lang="zh-CN" altLang="en-US" sz="2800" b="1"/>
          </a:p>
          <a:p>
            <a:endParaRPr lang="zh-CN" altLang="en-US"/>
          </a:p>
          <a:p>
            <a:r>
              <a:rPr lang="zh-CN" altLang="en-US" sz="2000"/>
              <a:t>凡有以下情形之一的，不给予补助，已发放的补助予以追回：</a:t>
            </a:r>
            <a:endParaRPr lang="zh-CN" altLang="en-US" sz="2000"/>
          </a:p>
          <a:p>
            <a:r>
              <a:rPr lang="zh-CN" altLang="en-US" sz="2000"/>
              <a:t>（1）通过伪造、篡改病历文书以及其他各种欺骗、作弊行为或者开具虚假证明的；</a:t>
            </a:r>
            <a:endParaRPr lang="zh-CN" altLang="en-US" sz="2000"/>
          </a:p>
          <a:p>
            <a:r>
              <a:rPr lang="zh-CN" altLang="en-US" sz="2000"/>
              <a:t>（2）在定点医院挂床，但实际并未住院的；</a:t>
            </a:r>
            <a:endParaRPr lang="zh-CN" altLang="en-US" sz="2000"/>
          </a:p>
          <a:p>
            <a:r>
              <a:rPr lang="zh-CN" altLang="en-US" sz="2000"/>
              <a:t>（3）因违法违纪行为导致住院的；</a:t>
            </a:r>
            <a:endParaRPr lang="zh-CN" altLang="en-US" sz="2000"/>
          </a:p>
          <a:p>
            <a:r>
              <a:rPr lang="zh-CN" altLang="en-US" sz="2000"/>
              <a:t>（4）醉酒、自伤或自残的；</a:t>
            </a:r>
            <a:endParaRPr lang="zh-CN" altLang="en-US" sz="2000"/>
          </a:p>
          <a:p>
            <a:r>
              <a:rPr lang="zh-CN" altLang="en-US" sz="2000"/>
              <a:t>（5）一般性健康检查、疗养、特别护理、康复性治疗、物理治疗、心理治疗的医疗</a:t>
            </a:r>
            <a:endParaRPr lang="zh-CN" altLang="en-US" sz="2000"/>
          </a:p>
          <a:p>
            <a:r>
              <a:rPr lang="zh-CN" altLang="en-US" sz="2000"/>
              <a:t>行为；</a:t>
            </a:r>
            <a:endParaRPr lang="zh-CN" altLang="en-US" sz="2000"/>
          </a:p>
          <a:p>
            <a:r>
              <a:rPr lang="zh-CN" altLang="en-US" sz="2000"/>
              <a:t>（6）整容、美容、矫形、外科整形手术、变性手术、预防性手术以及因此而引起的</a:t>
            </a:r>
            <a:endParaRPr lang="zh-CN" altLang="en-US" sz="2000"/>
          </a:p>
          <a:p>
            <a:r>
              <a:rPr lang="zh-CN" altLang="en-US" sz="2000"/>
              <a:t>并发症；</a:t>
            </a:r>
            <a:endParaRPr lang="zh-CN" altLang="en-US" sz="2000"/>
          </a:p>
          <a:p>
            <a:r>
              <a:rPr lang="zh-CN" altLang="en-US" sz="2000"/>
              <a:t>（7）省教科文卫体工会认定不宜补助的其他情形。</a:t>
            </a:r>
            <a:endParaRPr lang="zh-CN" altLang="en-US" sz="2000"/>
          </a:p>
          <a:p>
            <a:r>
              <a:rPr lang="zh-CN" altLang="en-US" sz="2000"/>
              <a:t>包含前面提及的两类情况：在非定点医院住院、医保目录外、门诊就医及</a:t>
            </a:r>
            <a:r>
              <a:rPr lang="zh-CN" altLang="en-US" sz="2000">
                <a:solidFill>
                  <a:srgbClr val="FF0000"/>
                </a:solidFill>
              </a:rPr>
              <a:t>工伤、生育、</a:t>
            </a:r>
            <a:endParaRPr lang="zh-CN" altLang="en-US" sz="2000">
              <a:solidFill>
                <a:srgbClr val="FF0000"/>
              </a:solidFill>
            </a:endParaRPr>
          </a:p>
          <a:p>
            <a:r>
              <a:rPr lang="zh-CN" altLang="en-US" sz="2000">
                <a:solidFill>
                  <a:srgbClr val="FF0000"/>
                </a:solidFill>
              </a:rPr>
              <a:t>职业病等</a:t>
            </a:r>
            <a:r>
              <a:rPr lang="zh-CN" altLang="en-US" sz="2000"/>
              <a:t>医疗费用，不计入个人自付范围，不享受本办法规定的补助；</a:t>
            </a:r>
            <a:endParaRPr lang="zh-CN" altLang="en-US" sz="2000"/>
          </a:p>
          <a:p>
            <a:r>
              <a:rPr lang="zh-CN" altLang="en-US" sz="2000"/>
              <a:t>因意外造成伤害应由</a:t>
            </a:r>
            <a:r>
              <a:rPr lang="zh-CN" altLang="en-US" sz="2000">
                <a:solidFill>
                  <a:srgbClr val="FF0000"/>
                </a:solidFill>
              </a:rPr>
              <a:t>第三方责任人承担</a:t>
            </a:r>
            <a:r>
              <a:rPr lang="zh-CN" altLang="en-US" sz="2000"/>
              <a:t>的医疗费用，不计入个人自付范围，不享受本</a:t>
            </a:r>
            <a:endParaRPr lang="zh-CN" altLang="en-US" sz="2000"/>
          </a:p>
          <a:p>
            <a:r>
              <a:rPr lang="zh-CN" altLang="en-US" sz="2000"/>
              <a:t>办法规定的补助。</a:t>
            </a:r>
            <a:endParaRPr lang="zh-CN" altLang="en-US" sz="20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659765" y="1582420"/>
            <a:ext cx="10900410" cy="1537970"/>
          </a:xfrm>
          <a:prstGeom prst="rect">
            <a:avLst/>
          </a:prstGeom>
          <a:noFill/>
        </p:spPr>
        <p:txBody>
          <a:bodyPr wrap="square" rtlCol="0" anchor="t">
            <a:spAutoFit/>
          </a:bodyPr>
          <a:p>
            <a:r>
              <a:rPr lang="zh-CN" altLang="en-US" sz="2800" b="1"/>
              <a:t>补助的申请和发放</a:t>
            </a:r>
            <a:endParaRPr lang="zh-CN" altLang="en-US" sz="2800" b="1"/>
          </a:p>
          <a:p>
            <a:endParaRPr lang="zh-CN" altLang="en-US"/>
          </a:p>
          <a:p>
            <a:r>
              <a:rPr lang="zh-CN" altLang="en-US" sz="2400"/>
              <a:t>职工本人向所在单位工会提出补助申请并提供申请材料，由单位工会每月集中统一申报，各单位工会经办人务必将所有申请材料</a:t>
            </a:r>
            <a:r>
              <a:rPr lang="zh-CN" altLang="en-US" sz="2400">
                <a:solidFill>
                  <a:srgbClr val="FF0000"/>
                </a:solidFill>
              </a:rPr>
              <a:t>纸质版</a:t>
            </a:r>
            <a:r>
              <a:rPr lang="zh-CN" altLang="en-US" sz="2400"/>
              <a:t>和</a:t>
            </a:r>
            <a:r>
              <a:rPr lang="zh-CN" altLang="en-US" sz="2400">
                <a:solidFill>
                  <a:srgbClr val="FF0000"/>
                </a:solidFill>
              </a:rPr>
              <a:t>电子版</a:t>
            </a:r>
            <a:r>
              <a:rPr lang="zh-CN" altLang="en-US" sz="2400"/>
              <a:t>交至校工会</a:t>
            </a:r>
            <a:endParaRPr lang="zh-CN" altLang="en-US" sz="24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椭圆 5"/>
          <p:cNvSpPr/>
          <p:nvPr/>
        </p:nvSpPr>
        <p:spPr>
          <a:xfrm>
            <a:off x="3838575" y="1089025"/>
            <a:ext cx="4515485" cy="468058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4362450" y="3013710"/>
            <a:ext cx="3507105" cy="829945"/>
          </a:xfrm>
          <a:prstGeom prst="rect">
            <a:avLst/>
          </a:prstGeom>
          <a:noFill/>
        </p:spPr>
        <p:txBody>
          <a:bodyPr wrap="square" rtlCol="0">
            <a:spAutoFit/>
          </a:bodyPr>
          <a:p>
            <a:r>
              <a:rPr lang="en-US" altLang="zh-CN" sz="4800">
                <a:solidFill>
                  <a:schemeClr val="bg1"/>
                </a:solidFill>
                <a:latin typeface="楷体" panose="02010609060101010101" charset="-122"/>
                <a:ea typeface="楷体" panose="02010609060101010101" charset="-122"/>
                <a:cs typeface="楷体" panose="02010609060101010101" charset="-122"/>
              </a:rPr>
              <a:t>2.</a:t>
            </a:r>
            <a:r>
              <a:rPr lang="zh-CN" altLang="en-US" sz="4800">
                <a:solidFill>
                  <a:schemeClr val="bg1"/>
                </a:solidFill>
                <a:latin typeface="楷体" panose="02010609060101010101" charset="-122"/>
                <a:ea typeface="楷体" panose="02010609060101010101" charset="-122"/>
                <a:cs typeface="楷体" panose="02010609060101010101" charset="-122"/>
              </a:rPr>
              <a:t>申请材料</a:t>
            </a:r>
            <a:endParaRPr lang="zh-CN" altLang="en-US" sz="4800">
              <a:solidFill>
                <a:schemeClr val="bg1"/>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1045845" y="879475"/>
            <a:ext cx="10361930" cy="4257040"/>
          </a:xfrm>
          <a:prstGeom prst="rect">
            <a:avLst/>
          </a:prstGeom>
          <a:noFill/>
        </p:spPr>
        <p:txBody>
          <a:bodyPr wrap="square" rtlCol="0" anchor="t">
            <a:noAutofit/>
          </a:bodyPr>
          <a:p>
            <a:r>
              <a:rPr lang="zh-CN" altLang="en-US" sz="3200" b="1"/>
              <a:t>申请材料</a:t>
            </a:r>
            <a:endParaRPr lang="zh-CN" altLang="en-US" sz="3200" b="1"/>
          </a:p>
          <a:p>
            <a:endParaRPr lang="zh-CN" altLang="en-US"/>
          </a:p>
          <a:p>
            <a:endParaRPr lang="zh-CN" altLang="en-US" sz="2400"/>
          </a:p>
          <a:p>
            <a:r>
              <a:rPr lang="zh-CN" altLang="en-US" sz="2400"/>
              <a:t>（1）填写《安徽省教科文卫体系统在职职工医疗互助活动住院护理和个人自付住院医疗费用补助</a:t>
            </a:r>
            <a:r>
              <a:rPr lang="zh-CN" altLang="en-US" sz="2400">
                <a:solidFill>
                  <a:srgbClr val="FF0000"/>
                </a:solidFill>
              </a:rPr>
              <a:t>申请表</a:t>
            </a:r>
            <a:r>
              <a:rPr lang="zh-CN" altLang="en-US" sz="2400"/>
              <a:t>》；</a:t>
            </a:r>
            <a:endParaRPr lang="zh-CN" altLang="en-US" sz="2400"/>
          </a:p>
          <a:p>
            <a:endParaRPr lang="zh-CN" altLang="en-US" sz="2400"/>
          </a:p>
          <a:p>
            <a:r>
              <a:rPr lang="zh-CN" altLang="en-US" sz="2400"/>
              <a:t>（2）职工基本医疗保险参保人员住院</a:t>
            </a:r>
            <a:r>
              <a:rPr lang="zh-CN" altLang="en-US" sz="2400">
                <a:solidFill>
                  <a:srgbClr val="FF0000"/>
                </a:solidFill>
              </a:rPr>
              <a:t>结算单</a:t>
            </a:r>
            <a:r>
              <a:rPr lang="zh-CN" altLang="en-US" sz="2400"/>
              <a:t>（使用加盖医院印章的复印件）；</a:t>
            </a:r>
            <a:endParaRPr lang="zh-CN" altLang="en-US" sz="2400"/>
          </a:p>
          <a:p>
            <a:endParaRPr lang="zh-CN" altLang="en-US" sz="2400"/>
          </a:p>
          <a:p>
            <a:r>
              <a:rPr lang="zh-CN" altLang="en-US" sz="2400"/>
              <a:t>（3）职工本人身份证复印件、银行卡复印件，复印在</a:t>
            </a:r>
            <a:r>
              <a:rPr lang="zh-CN" altLang="en-US" sz="2400">
                <a:solidFill>
                  <a:srgbClr val="FF0000"/>
                </a:solidFill>
              </a:rPr>
              <a:t>同一张A4纸上</a:t>
            </a:r>
            <a:r>
              <a:rPr lang="zh-CN" altLang="en-US" sz="2400"/>
              <a:t>；</a:t>
            </a:r>
            <a:endParaRPr lang="zh-CN" altLang="en-US" sz="2400"/>
          </a:p>
          <a:p>
            <a:endParaRPr lang="zh-CN" altLang="en-US" sz="2400"/>
          </a:p>
          <a:p>
            <a:r>
              <a:rPr lang="zh-CN" altLang="en-US" sz="2400"/>
              <a:t>以上材料由职工本人提供，所在单位工会初审</a:t>
            </a:r>
            <a:endParaRPr lang="zh-CN" altLang="en-US" sz="240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728980" y="964565"/>
            <a:ext cx="10085070" cy="4942205"/>
          </a:xfrm>
          <a:prstGeom prst="rect">
            <a:avLst/>
          </a:prstGeom>
          <a:noFill/>
        </p:spPr>
        <p:txBody>
          <a:bodyPr wrap="square" rtlCol="0" anchor="t">
            <a:noAutofit/>
          </a:bodyPr>
          <a:p>
            <a:r>
              <a:rPr lang="zh-CN" altLang="en-US" sz="3200" b="1"/>
              <a:t>强调事项</a:t>
            </a:r>
            <a:endParaRPr lang="zh-CN" altLang="en-US" sz="3200" b="1"/>
          </a:p>
          <a:p>
            <a:endParaRPr lang="zh-CN" altLang="en-US"/>
          </a:p>
          <a:p>
            <a:endParaRPr lang="zh-CN" altLang="en-US" sz="2400"/>
          </a:p>
          <a:p>
            <a:r>
              <a:rPr lang="zh-CN" altLang="en-US" sz="2400"/>
              <a:t>1.住院医保结算单为核心申报材料，为核算补助的主要依据，将作为会计凭证归档。</a:t>
            </a:r>
            <a:endParaRPr lang="zh-CN" altLang="en-US" sz="2400"/>
          </a:p>
          <a:p>
            <a:endParaRPr lang="zh-CN" altLang="en-US" sz="2400"/>
          </a:p>
          <a:p>
            <a:endParaRPr lang="zh-CN" altLang="en-US" sz="2400"/>
          </a:p>
          <a:p>
            <a:r>
              <a:rPr lang="en-US" altLang="zh-CN" sz="2400"/>
              <a:t>2</a:t>
            </a:r>
            <a:r>
              <a:rPr lang="zh-CN" altLang="en-US" sz="2400"/>
              <a:t>.请务必提供住院医保结算单电子扫描件。</a:t>
            </a:r>
            <a:endParaRPr lang="zh-CN" altLang="en-US" sz="240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5795645" y="770255"/>
            <a:ext cx="6096000" cy="5661025"/>
          </a:xfrm>
          <a:prstGeom prst="rect">
            <a:avLst/>
          </a:prstGeom>
          <a:noFill/>
        </p:spPr>
        <p:txBody>
          <a:bodyPr wrap="square" rtlCol="0" anchor="t">
            <a:noAutofit/>
          </a:bodyPr>
          <a:p>
            <a:r>
              <a:rPr lang="zh-CN" altLang="en-US" sz="2400"/>
              <a:t>身份证、银行卡复印件正反面复印在同一张A4纸（节约纸张）</a:t>
            </a:r>
            <a:endParaRPr lang="zh-CN" altLang="en-US" sz="2400"/>
          </a:p>
          <a:p>
            <a:endParaRPr lang="zh-CN" altLang="en-US" sz="2400"/>
          </a:p>
          <a:p>
            <a:r>
              <a:rPr lang="zh-CN" altLang="en-US" sz="2400"/>
              <a:t>职工可以备注：仅用于申报在职职工医疗补助。</a:t>
            </a:r>
            <a:endParaRPr lang="zh-CN" altLang="en-US" sz="2400"/>
          </a:p>
          <a:p>
            <a:endParaRPr lang="zh-CN" altLang="en-US" sz="2400"/>
          </a:p>
          <a:p>
            <a:r>
              <a:rPr lang="zh-CN" altLang="en-US" sz="2400"/>
              <a:t>必须为申请职工本人的身份证、银行卡复印件。特殊情况另议。</a:t>
            </a:r>
            <a:endParaRPr lang="zh-CN" altLang="en-US" sz="2400"/>
          </a:p>
          <a:p>
            <a:endParaRPr lang="zh-CN" altLang="en-US" sz="2400"/>
          </a:p>
          <a:p>
            <a:r>
              <a:rPr lang="zh-CN" altLang="en-US" sz="2400"/>
              <a:t>为何要求提供：多次出现因职工填写的银行卡信息和户名信息错误，导致给职工网银转账医疗互助补助金不成功被退回的情况。</a:t>
            </a:r>
            <a:endParaRPr lang="zh-CN" altLang="en-US" sz="2400"/>
          </a:p>
        </p:txBody>
      </p:sp>
      <p:pic>
        <p:nvPicPr>
          <p:cNvPr id="3" name="图片 2"/>
          <p:cNvPicPr>
            <a:picLocks noChangeAspect="1"/>
          </p:cNvPicPr>
          <p:nvPr/>
        </p:nvPicPr>
        <p:blipFill>
          <a:blip r:embed="rId1"/>
          <a:stretch>
            <a:fillRect/>
          </a:stretch>
        </p:blipFill>
        <p:spPr>
          <a:xfrm>
            <a:off x="684530" y="770255"/>
            <a:ext cx="3850640" cy="4975225"/>
          </a:xfrm>
          <a:prstGeom prst="rect">
            <a:avLst/>
          </a:prstGeom>
        </p:spPr>
      </p:pic>
      <p:sp>
        <p:nvSpPr>
          <p:cNvPr id="4" name="文本框 3"/>
          <p:cNvSpPr txBox="1"/>
          <p:nvPr/>
        </p:nvSpPr>
        <p:spPr>
          <a:xfrm>
            <a:off x="684530" y="6062980"/>
            <a:ext cx="6096000" cy="368300"/>
          </a:xfrm>
          <a:prstGeom prst="rect">
            <a:avLst/>
          </a:prstGeom>
          <a:noFill/>
        </p:spPr>
        <p:txBody>
          <a:bodyPr wrap="square" rtlCol="0" anchor="t">
            <a:spAutoFit/>
          </a:bodyPr>
          <a:p>
            <a:r>
              <a:rPr lang="zh-CN" altLang="en-US" b="1"/>
              <a:t>身份证、银行卡复印件（示意图）</a:t>
            </a:r>
            <a:endParaRPr lang="zh-CN" altLang="en-US" b="1"/>
          </a:p>
        </p:txBody>
      </p:sp>
    </p:spTree>
    <p:custDataLst>
      <p:tags r:id="rId2"/>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椭圆 5"/>
          <p:cNvSpPr/>
          <p:nvPr/>
        </p:nvSpPr>
        <p:spPr>
          <a:xfrm>
            <a:off x="3838575" y="1089025"/>
            <a:ext cx="4515485" cy="468058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4362450" y="3013710"/>
            <a:ext cx="3507105" cy="829945"/>
          </a:xfrm>
          <a:prstGeom prst="rect">
            <a:avLst/>
          </a:prstGeom>
          <a:noFill/>
        </p:spPr>
        <p:txBody>
          <a:bodyPr wrap="square" rtlCol="0">
            <a:spAutoFit/>
          </a:bodyPr>
          <a:p>
            <a:r>
              <a:rPr lang="en-US" altLang="zh-CN" sz="4800">
                <a:solidFill>
                  <a:schemeClr val="bg1"/>
                </a:solidFill>
                <a:latin typeface="楷体" panose="02010609060101010101" charset="-122"/>
                <a:ea typeface="楷体" panose="02010609060101010101" charset="-122"/>
                <a:cs typeface="楷体" panose="02010609060101010101" charset="-122"/>
              </a:rPr>
              <a:t>3.</a:t>
            </a:r>
            <a:r>
              <a:rPr lang="zh-CN" altLang="en-US" sz="4800">
                <a:solidFill>
                  <a:schemeClr val="bg1"/>
                </a:solidFill>
                <a:latin typeface="楷体" panose="02010609060101010101" charset="-122"/>
                <a:ea typeface="楷体" panose="02010609060101010101" charset="-122"/>
                <a:cs typeface="楷体" panose="02010609060101010101" charset="-122"/>
              </a:rPr>
              <a:t>申报流程</a:t>
            </a:r>
            <a:endParaRPr lang="zh-CN" altLang="en-US" sz="4800">
              <a:solidFill>
                <a:schemeClr val="bg1"/>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60325" y="189230"/>
            <a:ext cx="5864860" cy="6467475"/>
          </a:xfrm>
          <a:prstGeom prst="rect">
            <a:avLst/>
          </a:prstGeom>
        </p:spPr>
      </p:pic>
      <p:sp>
        <p:nvSpPr>
          <p:cNvPr id="3" name="文本框 2"/>
          <p:cNvSpPr txBox="1"/>
          <p:nvPr/>
        </p:nvSpPr>
        <p:spPr>
          <a:xfrm>
            <a:off x="6096000" y="632460"/>
            <a:ext cx="5634990" cy="5494020"/>
          </a:xfrm>
          <a:prstGeom prst="rect">
            <a:avLst/>
          </a:prstGeom>
          <a:noFill/>
        </p:spPr>
        <p:txBody>
          <a:bodyPr wrap="square" rtlCol="0" anchor="t">
            <a:noAutofit/>
          </a:bodyPr>
          <a:p>
            <a:r>
              <a:rPr lang="zh-CN" altLang="en-US"/>
              <a:t>单位工会审核哪些内容，如何汇总申报可参考左侧流程图</a:t>
            </a:r>
            <a:endParaRPr lang="zh-CN" altLang="en-US"/>
          </a:p>
          <a:p>
            <a:endParaRPr lang="zh-CN" altLang="en-US"/>
          </a:p>
          <a:p>
            <a:r>
              <a:rPr lang="zh-CN" altLang="en-US"/>
              <a:t>再次强调：</a:t>
            </a:r>
            <a:endParaRPr lang="zh-CN" altLang="en-US"/>
          </a:p>
          <a:p>
            <a:endParaRPr lang="zh-CN" altLang="en-US"/>
          </a:p>
          <a:p>
            <a:r>
              <a:rPr lang="zh-CN" altLang="en-US"/>
              <a:t>1 .职工提交不属于范围的其他材料（如发票原件等）请务必</a:t>
            </a:r>
            <a:r>
              <a:rPr lang="zh-CN" altLang="en-US">
                <a:solidFill>
                  <a:srgbClr val="FF0000"/>
                </a:solidFill>
              </a:rPr>
              <a:t>当场退回给本人</a:t>
            </a:r>
            <a:r>
              <a:rPr lang="zh-CN" altLang="en-US"/>
              <a:t>；</a:t>
            </a:r>
            <a:endParaRPr lang="zh-CN" altLang="en-US"/>
          </a:p>
          <a:p>
            <a:endParaRPr lang="zh-CN" altLang="en-US"/>
          </a:p>
          <a:p>
            <a:r>
              <a:rPr lang="zh-CN" altLang="en-US"/>
              <a:t>2 .职工提交的材料不全请当场说明要求其</a:t>
            </a:r>
            <a:r>
              <a:rPr lang="zh-CN" altLang="en-US">
                <a:solidFill>
                  <a:srgbClr val="FF0000"/>
                </a:solidFill>
              </a:rPr>
              <a:t>补充完善后再申报</a:t>
            </a:r>
            <a:r>
              <a:rPr lang="zh-CN" altLang="en-US"/>
              <a:t>；</a:t>
            </a:r>
            <a:endParaRPr lang="zh-CN" altLang="en-US"/>
          </a:p>
          <a:p>
            <a:endParaRPr lang="zh-CN" altLang="en-US"/>
          </a:p>
          <a:p>
            <a:r>
              <a:rPr lang="zh-CN" altLang="en-US"/>
              <a:t>3 .</a:t>
            </a:r>
            <a:r>
              <a:rPr lang="zh-CN" altLang="en-US">
                <a:solidFill>
                  <a:srgbClr val="FF0000"/>
                </a:solidFill>
              </a:rPr>
              <a:t>发票不能代替医保结算单</a:t>
            </a:r>
            <a:r>
              <a:rPr lang="zh-CN" altLang="en-US"/>
              <a:t>。二者不是一码事，缺少医保单请务必要求其补全。</a:t>
            </a:r>
            <a:endParaRPr lang="zh-CN" altLang="en-US"/>
          </a:p>
          <a:p>
            <a:endParaRPr lang="zh-CN" altLang="en-US"/>
          </a:p>
          <a:p>
            <a:r>
              <a:rPr lang="zh-CN" altLang="en-US"/>
              <a:t>医保结算单在职工办理出院时即可要求结算窗口打印，如丢失后可以提醒职工去医院补办。</a:t>
            </a:r>
            <a:endParaRPr lang="zh-CN" altLang="en-US"/>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矩形 5"/>
          <p:cNvSpPr/>
          <p:nvPr/>
        </p:nvSpPr>
        <p:spPr>
          <a:xfrm>
            <a:off x="0" y="4445"/>
            <a:ext cx="3644265" cy="683450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229485" y="1356360"/>
            <a:ext cx="2913380" cy="46945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2865120" y="1888490"/>
            <a:ext cx="1891665" cy="3630930"/>
          </a:xfrm>
          <a:prstGeom prst="rect">
            <a:avLst/>
          </a:prstGeom>
          <a:noFill/>
        </p:spPr>
        <p:txBody>
          <a:bodyPr wrap="square" rtlCol="0">
            <a:spAutoFit/>
          </a:bodyPr>
          <a:p>
            <a:r>
              <a:rPr lang="zh-CN" altLang="en-US" sz="11500">
                <a:solidFill>
                  <a:schemeClr val="bg1"/>
                </a:solidFill>
                <a:latin typeface="楷体" panose="02010609060101010101" charset="-122"/>
                <a:ea typeface="楷体" panose="02010609060101010101" charset="-122"/>
              </a:rPr>
              <a:t>目录</a:t>
            </a:r>
            <a:endParaRPr lang="zh-CN" altLang="en-US" sz="11500">
              <a:solidFill>
                <a:schemeClr val="bg1"/>
              </a:solidFill>
              <a:latin typeface="楷体" panose="02010609060101010101" charset="-122"/>
              <a:ea typeface="楷体" panose="02010609060101010101" charset="-122"/>
            </a:endParaRPr>
          </a:p>
        </p:txBody>
      </p:sp>
      <p:sp>
        <p:nvSpPr>
          <p:cNvPr id="9" name="文本框 8"/>
          <p:cNvSpPr txBox="1"/>
          <p:nvPr/>
        </p:nvSpPr>
        <p:spPr>
          <a:xfrm>
            <a:off x="5833745" y="1304925"/>
            <a:ext cx="6061075" cy="583565"/>
          </a:xfrm>
          <a:prstGeom prst="rect">
            <a:avLst/>
          </a:prstGeom>
          <a:noFill/>
        </p:spPr>
        <p:txBody>
          <a:bodyPr wrap="square" rtlCol="0">
            <a:spAutoFit/>
          </a:bodyPr>
          <a:p>
            <a:r>
              <a:rPr lang="en-US" altLang="zh-CN" sz="3200"/>
              <a:t>1.</a:t>
            </a:r>
            <a:r>
              <a:rPr lang="zh-CN" altLang="en-US" sz="3200"/>
              <a:t>活动简介</a:t>
            </a:r>
            <a:endParaRPr lang="zh-CN" altLang="en-US" sz="3200"/>
          </a:p>
        </p:txBody>
      </p:sp>
      <p:sp>
        <p:nvSpPr>
          <p:cNvPr id="10" name="文本框 9"/>
          <p:cNvSpPr txBox="1"/>
          <p:nvPr>
            <p:custDataLst>
              <p:tags r:id="rId1"/>
            </p:custDataLst>
          </p:nvPr>
        </p:nvSpPr>
        <p:spPr>
          <a:xfrm>
            <a:off x="5833745" y="2491105"/>
            <a:ext cx="6061075" cy="583565"/>
          </a:xfrm>
          <a:prstGeom prst="rect">
            <a:avLst/>
          </a:prstGeom>
          <a:noFill/>
        </p:spPr>
        <p:txBody>
          <a:bodyPr wrap="square" rtlCol="0">
            <a:spAutoFit/>
          </a:bodyPr>
          <a:p>
            <a:r>
              <a:rPr lang="en-US" sz="3200"/>
              <a:t>2.</a:t>
            </a:r>
            <a:r>
              <a:rPr lang="zh-CN" altLang="en-US" sz="3200"/>
              <a:t>申请材料</a:t>
            </a:r>
            <a:endParaRPr lang="zh-CN" altLang="en-US" sz="3200"/>
          </a:p>
        </p:txBody>
      </p:sp>
      <p:sp>
        <p:nvSpPr>
          <p:cNvPr id="11" name="文本框 10"/>
          <p:cNvSpPr txBox="1"/>
          <p:nvPr>
            <p:custDataLst>
              <p:tags r:id="rId2"/>
            </p:custDataLst>
          </p:nvPr>
        </p:nvSpPr>
        <p:spPr>
          <a:xfrm>
            <a:off x="5833745" y="3677285"/>
            <a:ext cx="6061075" cy="583565"/>
          </a:xfrm>
          <a:prstGeom prst="rect">
            <a:avLst/>
          </a:prstGeom>
          <a:noFill/>
        </p:spPr>
        <p:txBody>
          <a:bodyPr wrap="square" rtlCol="0">
            <a:spAutoFit/>
          </a:bodyPr>
          <a:p>
            <a:r>
              <a:rPr lang="en-US" sz="3200"/>
              <a:t>3.</a:t>
            </a:r>
            <a:r>
              <a:rPr lang="zh-CN" altLang="en-US" sz="3200"/>
              <a:t>申报流程</a:t>
            </a:r>
            <a:endParaRPr lang="zh-CN" altLang="en-US" sz="3200"/>
          </a:p>
        </p:txBody>
      </p:sp>
      <p:sp>
        <p:nvSpPr>
          <p:cNvPr id="12" name="文本框 11"/>
          <p:cNvSpPr txBox="1"/>
          <p:nvPr>
            <p:custDataLst>
              <p:tags r:id="rId3"/>
            </p:custDataLst>
          </p:nvPr>
        </p:nvSpPr>
        <p:spPr>
          <a:xfrm>
            <a:off x="5833745" y="4863465"/>
            <a:ext cx="6061075" cy="583565"/>
          </a:xfrm>
          <a:prstGeom prst="rect">
            <a:avLst/>
          </a:prstGeom>
          <a:noFill/>
        </p:spPr>
        <p:txBody>
          <a:bodyPr wrap="square" rtlCol="0">
            <a:spAutoFit/>
          </a:bodyPr>
          <a:p>
            <a:r>
              <a:rPr lang="en-US" sz="3200"/>
              <a:t>4.</a:t>
            </a:r>
            <a:r>
              <a:rPr lang="zh-CN" altLang="en-US" sz="3200"/>
              <a:t>补助计算</a:t>
            </a:r>
            <a:endParaRPr lang="zh-CN" altLang="en-US" sz="3200"/>
          </a:p>
        </p:txBody>
      </p:sp>
    </p:spTree>
    <p:custDataLst>
      <p:tags r:id="rId4"/>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椭圆 5"/>
          <p:cNvSpPr/>
          <p:nvPr/>
        </p:nvSpPr>
        <p:spPr>
          <a:xfrm>
            <a:off x="3838575" y="1089025"/>
            <a:ext cx="4515485" cy="468058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4362450" y="3013710"/>
            <a:ext cx="3507105" cy="829945"/>
          </a:xfrm>
          <a:prstGeom prst="rect">
            <a:avLst/>
          </a:prstGeom>
          <a:noFill/>
        </p:spPr>
        <p:txBody>
          <a:bodyPr wrap="square" rtlCol="0">
            <a:spAutoFit/>
          </a:bodyPr>
          <a:p>
            <a:r>
              <a:rPr lang="en-US" altLang="zh-CN" sz="4800">
                <a:solidFill>
                  <a:schemeClr val="bg1"/>
                </a:solidFill>
                <a:latin typeface="楷体" panose="02010609060101010101" charset="-122"/>
                <a:ea typeface="楷体" panose="02010609060101010101" charset="-122"/>
                <a:cs typeface="楷体" panose="02010609060101010101" charset="-122"/>
              </a:rPr>
              <a:t>4.</a:t>
            </a:r>
            <a:r>
              <a:rPr lang="zh-CN" altLang="en-US" sz="4800">
                <a:solidFill>
                  <a:schemeClr val="bg1"/>
                </a:solidFill>
                <a:latin typeface="楷体" panose="02010609060101010101" charset="-122"/>
                <a:ea typeface="楷体" panose="02010609060101010101" charset="-122"/>
                <a:cs typeface="楷体" panose="02010609060101010101" charset="-122"/>
              </a:rPr>
              <a:t>补助计算</a:t>
            </a:r>
            <a:endParaRPr lang="zh-CN" altLang="en-US" sz="4800">
              <a:solidFill>
                <a:schemeClr val="bg1"/>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126365" y="118110"/>
            <a:ext cx="11995150" cy="6652895"/>
          </a:xfrm>
          <a:prstGeom prst="rect">
            <a:avLst/>
          </a:prstGeom>
        </p:spPr>
      </p:pic>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1115695" y="939800"/>
            <a:ext cx="9401175" cy="3898900"/>
          </a:xfrm>
          <a:prstGeom prst="rect">
            <a:avLst/>
          </a:prstGeom>
          <a:noFill/>
        </p:spPr>
        <p:txBody>
          <a:bodyPr wrap="square" rtlCol="0" anchor="t">
            <a:noAutofit/>
          </a:bodyPr>
          <a:p>
            <a:r>
              <a:rPr lang="zh-CN" altLang="en-US" sz="2000"/>
              <a:t>①内信息可从职工提交的补助申请表上找到。</a:t>
            </a:r>
            <a:endParaRPr lang="zh-CN" altLang="en-US" sz="2000"/>
          </a:p>
          <a:p>
            <a:r>
              <a:rPr lang="zh-CN" altLang="en-US" sz="2000"/>
              <a:t>②内信息可从职工提交的住院医保结算单上找到。</a:t>
            </a:r>
            <a:endParaRPr lang="zh-CN" altLang="en-US" sz="2000"/>
          </a:p>
          <a:p>
            <a:endParaRPr lang="zh-CN" altLang="en-US" sz="2000"/>
          </a:p>
          <a:p>
            <a:r>
              <a:rPr lang="zh-CN" altLang="en-US" sz="2000"/>
              <a:t>所在单位工会经办同志要做的是：</a:t>
            </a:r>
            <a:endParaRPr lang="zh-CN" altLang="en-US" sz="2000"/>
          </a:p>
          <a:p>
            <a:endParaRPr lang="zh-CN" altLang="en-US" sz="2000"/>
          </a:p>
          <a:p>
            <a:r>
              <a:rPr lang="zh-CN" altLang="en-US" sz="2000"/>
              <a:t>1.从申请表和住院结算单上找到需要的信息；</a:t>
            </a:r>
            <a:endParaRPr lang="zh-CN" altLang="en-US" sz="2000"/>
          </a:p>
          <a:p>
            <a:endParaRPr lang="zh-CN" altLang="en-US" sz="2000"/>
          </a:p>
          <a:p>
            <a:r>
              <a:rPr lang="zh-CN" altLang="en-US" sz="2000"/>
              <a:t>2.整理、汇总所有职工医疗补助申请；</a:t>
            </a:r>
            <a:endParaRPr lang="zh-CN" altLang="en-US" sz="2000"/>
          </a:p>
          <a:p>
            <a:endParaRPr lang="zh-CN" altLang="en-US" sz="2000"/>
          </a:p>
          <a:p>
            <a:r>
              <a:rPr lang="zh-CN" altLang="en-US" sz="2000"/>
              <a:t>3.将信息填到医疗互助补助申请汇总表excel表格里。</a:t>
            </a:r>
            <a:endParaRPr lang="zh-CN" altLang="en-US" sz="2000"/>
          </a:p>
          <a:p>
            <a:endParaRPr lang="zh-CN" altLang="en-US" sz="2000"/>
          </a:p>
          <a:p>
            <a:r>
              <a:rPr lang="zh-CN" altLang="en-US" sz="2000"/>
              <a:t>医疗互助补助申请</a:t>
            </a:r>
            <a:r>
              <a:rPr lang="zh-CN" altLang="en-US" sz="2000">
                <a:solidFill>
                  <a:srgbClr val="FF0000"/>
                </a:solidFill>
              </a:rPr>
              <a:t>汇总表EXCEL电子版</a:t>
            </a:r>
            <a:r>
              <a:rPr lang="zh-CN" altLang="en-US" sz="2000"/>
              <a:t>和</a:t>
            </a:r>
            <a:r>
              <a:rPr lang="zh-CN" altLang="en-US" sz="2000">
                <a:solidFill>
                  <a:srgbClr val="FF0000"/>
                </a:solidFill>
              </a:rPr>
              <a:t>职工医保住院结算单</a:t>
            </a:r>
            <a:r>
              <a:rPr lang="zh-CN" altLang="en-US" sz="2000"/>
              <a:t>电子扫描件发送至校工会。</a:t>
            </a:r>
            <a:endParaRPr lang="zh-CN" altLang="en-US" sz="200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1223645" y="991870"/>
            <a:ext cx="9391015" cy="3451860"/>
          </a:xfrm>
          <a:prstGeom prst="rect">
            <a:avLst/>
          </a:prstGeom>
          <a:noFill/>
        </p:spPr>
        <p:txBody>
          <a:bodyPr wrap="square" rtlCol="0" anchor="t">
            <a:noAutofit/>
          </a:bodyPr>
          <a:p>
            <a:r>
              <a:rPr lang="zh-CN" altLang="en-US" sz="2800" b="1"/>
              <a:t>说明</a:t>
            </a:r>
            <a:endParaRPr lang="zh-CN" altLang="en-US" sz="2800" b="1"/>
          </a:p>
          <a:p>
            <a:endParaRPr lang="zh-CN" altLang="en-US"/>
          </a:p>
          <a:p>
            <a:endParaRPr lang="zh-CN" altLang="en-US"/>
          </a:p>
          <a:p>
            <a:r>
              <a:rPr lang="zh-CN" altLang="en-US" sz="2000"/>
              <a:t>医疗费用发生额=基金支付总额+个人负担总金额</a:t>
            </a:r>
            <a:endParaRPr lang="zh-CN" altLang="en-US" sz="2000"/>
          </a:p>
          <a:p>
            <a:endParaRPr lang="zh-CN" altLang="en-US" sz="2000"/>
          </a:p>
          <a:p>
            <a:r>
              <a:rPr lang="zh-CN" altLang="en-US" sz="2000"/>
              <a:t>个人负担总金额=个人现金支出+个人账户支出</a:t>
            </a:r>
            <a:endParaRPr lang="zh-CN" altLang="en-US" sz="2000"/>
          </a:p>
          <a:p>
            <a:endParaRPr lang="zh-CN" altLang="en-US" sz="2000"/>
          </a:p>
          <a:p>
            <a:r>
              <a:rPr lang="zh-CN" altLang="en-US" sz="2000"/>
              <a:t>医保范围内个人自付医疗费用=个人负担总金额-超限价费用-自费费用</a:t>
            </a:r>
            <a:endParaRPr lang="zh-CN" altLang="en-US" sz="2000"/>
          </a:p>
          <a:p>
            <a:r>
              <a:rPr lang="zh-CN" altLang="en-US" sz="2000"/>
              <a:t>（仅适用本活动，不考虑起付线（即门槛费）和部分自付（即乙类自付部分）</a:t>
            </a:r>
            <a:endParaRPr lang="zh-CN" altLang="en-US" sz="200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1096010" y="1443990"/>
            <a:ext cx="9892030" cy="3507740"/>
          </a:xfrm>
          <a:prstGeom prst="rect">
            <a:avLst/>
          </a:prstGeom>
          <a:noFill/>
        </p:spPr>
        <p:txBody>
          <a:bodyPr wrap="square" rtlCol="0" anchor="t">
            <a:spAutoFit/>
          </a:bodyPr>
          <a:p>
            <a:r>
              <a:rPr lang="zh-CN" altLang="en-US" sz="2400" b="1"/>
              <a:t>存在问题</a:t>
            </a:r>
            <a:endParaRPr lang="zh-CN" altLang="en-US" sz="2400" b="1"/>
          </a:p>
          <a:p>
            <a:endParaRPr lang="zh-CN" altLang="en-US"/>
          </a:p>
          <a:p>
            <a:r>
              <a:rPr lang="zh-CN" altLang="en-US"/>
              <a:t>从各单位工会上报材料情况来看，总体运行良好，但还存在诸多问题，如</a:t>
            </a:r>
            <a:endParaRPr lang="zh-CN" altLang="en-US"/>
          </a:p>
          <a:p>
            <a:r>
              <a:rPr lang="zh-CN" altLang="en-US"/>
              <a:t>①职工申请材料缺少；②申请材料内容字迹模糊、无法识别；</a:t>
            </a:r>
            <a:endParaRPr lang="zh-CN" altLang="en-US"/>
          </a:p>
          <a:p>
            <a:r>
              <a:rPr lang="zh-CN" altLang="en-US"/>
              <a:t>③申请材料未经工会核实后盖章、标注；④部分单位申报过少等。</a:t>
            </a:r>
            <a:endParaRPr lang="zh-CN" altLang="en-US"/>
          </a:p>
          <a:p>
            <a:endParaRPr lang="zh-CN" altLang="en-US"/>
          </a:p>
          <a:p>
            <a:r>
              <a:rPr lang="zh-CN" altLang="en-US"/>
              <a:t>1.职工申请材料缺少</a:t>
            </a:r>
            <a:endParaRPr lang="zh-CN" altLang="en-US"/>
          </a:p>
          <a:p>
            <a:r>
              <a:rPr lang="zh-CN" altLang="en-US"/>
              <a:t>申请材料：</a:t>
            </a:r>
            <a:r>
              <a:rPr lang="zh-CN" altLang="en-US">
                <a:solidFill>
                  <a:srgbClr val="FF0000"/>
                </a:solidFill>
              </a:rPr>
              <a:t>《补助申请表》、《住院医保结算单》、职工本人身份证、银行卡复印件</a:t>
            </a:r>
            <a:endParaRPr lang="zh-CN" altLang="en-US">
              <a:solidFill>
                <a:srgbClr val="FF0000"/>
              </a:solidFill>
            </a:endParaRPr>
          </a:p>
          <a:p>
            <a:endParaRPr lang="zh-CN" altLang="en-US"/>
          </a:p>
          <a:p>
            <a:r>
              <a:rPr lang="zh-CN" altLang="en-US"/>
              <a:t>以上材料缺一不可，不全的现场退回补齐后申报。不属于范围的其他材料（如发票原件等）</a:t>
            </a:r>
            <a:endParaRPr lang="zh-CN" altLang="en-US"/>
          </a:p>
          <a:p>
            <a:r>
              <a:rPr lang="zh-CN" altLang="en-US"/>
              <a:t>请务必当场退回给本人。请经办人员初审时仔细检查，特别是检查是否有</a:t>
            </a:r>
            <a:r>
              <a:rPr lang="zh-CN" altLang="en-US">
                <a:solidFill>
                  <a:srgbClr val="FF0000"/>
                </a:solidFill>
              </a:rPr>
              <a:t>医保结算单</a:t>
            </a:r>
            <a:r>
              <a:rPr lang="zh-CN" altLang="en-US"/>
              <a:t>。</a:t>
            </a:r>
            <a:endParaRPr lang="zh-CN" altLang="en-US"/>
          </a:p>
          <a:p>
            <a:endParaRPr lang="zh-CN" altLang="en-US"/>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4447540" y="2767965"/>
            <a:ext cx="3296285" cy="1322070"/>
          </a:xfrm>
          <a:prstGeom prst="rect">
            <a:avLst/>
          </a:prstGeom>
          <a:noFill/>
        </p:spPr>
        <p:txBody>
          <a:bodyPr wrap="square" rtlCol="0">
            <a:spAutoFit/>
          </a:bodyPr>
          <a:p>
            <a:r>
              <a:rPr lang="zh-CN" altLang="en-US" sz="8000">
                <a:latin typeface="楷体" panose="02010609060101010101" charset="-122"/>
                <a:ea typeface="楷体" panose="02010609060101010101" charset="-122"/>
                <a:cs typeface="楷体" panose="02010609060101010101" charset="-122"/>
              </a:rPr>
              <a:t>谢</a:t>
            </a:r>
            <a:r>
              <a:rPr lang="en-US" altLang="zh-CN" sz="8000">
                <a:latin typeface="楷体" panose="02010609060101010101" charset="-122"/>
                <a:ea typeface="楷体" panose="02010609060101010101" charset="-122"/>
                <a:cs typeface="楷体" panose="02010609060101010101" charset="-122"/>
              </a:rPr>
              <a:t> </a:t>
            </a:r>
            <a:r>
              <a:rPr lang="zh-CN" altLang="en-US" sz="8000">
                <a:latin typeface="楷体" panose="02010609060101010101" charset="-122"/>
                <a:ea typeface="楷体" panose="02010609060101010101" charset="-122"/>
                <a:cs typeface="楷体" panose="02010609060101010101" charset="-122"/>
              </a:rPr>
              <a:t>谢！</a:t>
            </a:r>
            <a:endParaRPr lang="zh-CN" altLang="en-US" sz="80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椭圆 5"/>
          <p:cNvSpPr/>
          <p:nvPr/>
        </p:nvSpPr>
        <p:spPr>
          <a:xfrm>
            <a:off x="3838575" y="1089025"/>
            <a:ext cx="4515485" cy="468058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4362450" y="3013710"/>
            <a:ext cx="3507105" cy="829945"/>
          </a:xfrm>
          <a:prstGeom prst="rect">
            <a:avLst/>
          </a:prstGeom>
          <a:noFill/>
        </p:spPr>
        <p:txBody>
          <a:bodyPr wrap="square" rtlCol="0">
            <a:spAutoFit/>
          </a:bodyPr>
          <a:p>
            <a:r>
              <a:rPr lang="en-US" altLang="zh-CN" sz="4800">
                <a:solidFill>
                  <a:schemeClr val="bg1"/>
                </a:solidFill>
                <a:latin typeface="楷体" panose="02010609060101010101" charset="-122"/>
                <a:ea typeface="楷体" panose="02010609060101010101" charset="-122"/>
                <a:cs typeface="楷体" panose="02010609060101010101" charset="-122"/>
              </a:rPr>
              <a:t>1.</a:t>
            </a:r>
            <a:r>
              <a:rPr lang="zh-CN" altLang="en-US" sz="4800">
                <a:solidFill>
                  <a:schemeClr val="bg1"/>
                </a:solidFill>
                <a:latin typeface="楷体" panose="02010609060101010101" charset="-122"/>
                <a:ea typeface="楷体" panose="02010609060101010101" charset="-122"/>
                <a:cs typeface="楷体" panose="02010609060101010101" charset="-122"/>
              </a:rPr>
              <a:t>活动简介</a:t>
            </a:r>
            <a:endParaRPr lang="zh-CN" altLang="en-US" sz="4800">
              <a:solidFill>
                <a:schemeClr val="bg1"/>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文本框 5"/>
          <p:cNvSpPr txBox="1"/>
          <p:nvPr/>
        </p:nvSpPr>
        <p:spPr>
          <a:xfrm>
            <a:off x="755650" y="713740"/>
            <a:ext cx="11080115" cy="5471160"/>
          </a:xfrm>
          <a:prstGeom prst="rect">
            <a:avLst/>
          </a:prstGeom>
          <a:noFill/>
        </p:spPr>
        <p:txBody>
          <a:bodyPr wrap="square" rtlCol="0" anchor="t">
            <a:noAutofit/>
          </a:bodyPr>
          <a:p>
            <a:r>
              <a:rPr lang="zh-CN" altLang="en-US" sz="3200" b="1">
                <a:solidFill>
                  <a:srgbClr val="FF0000"/>
                </a:solidFill>
              </a:rPr>
              <a:t>目的意义</a:t>
            </a:r>
            <a:endParaRPr lang="zh-CN" altLang="en-US" sz="3200" b="1">
              <a:solidFill>
                <a:srgbClr val="FF0000"/>
              </a:solidFill>
            </a:endParaRPr>
          </a:p>
          <a:p>
            <a:endParaRPr lang="zh-CN" altLang="en-US" sz="2800"/>
          </a:p>
          <a:p>
            <a:r>
              <a:rPr lang="zh-CN" altLang="en-US" sz="2800"/>
              <a:t>《2023年安徽省教科文卫体系统在职职工医疗互助活动实施办法》</a:t>
            </a:r>
            <a:endParaRPr lang="zh-CN" altLang="en-US" sz="2800"/>
          </a:p>
          <a:p>
            <a:endParaRPr lang="zh-CN" altLang="en-US" sz="3200"/>
          </a:p>
          <a:p>
            <a:r>
              <a:rPr lang="zh-CN" altLang="en-US" sz="2800"/>
              <a:t>职工医疗互助活动是解决职工因病致困问题，减轻职工医疗负担的</a:t>
            </a:r>
            <a:r>
              <a:rPr lang="zh-CN" altLang="en-US" sz="2800">
                <a:solidFill>
                  <a:srgbClr val="FF0000"/>
                </a:solidFill>
              </a:rPr>
              <a:t>互助普惠活动</a:t>
            </a:r>
            <a:r>
              <a:rPr lang="zh-CN" altLang="en-US" sz="2800"/>
              <a:t>。</a:t>
            </a:r>
            <a:endParaRPr lang="zh-CN" altLang="en-US" sz="3200"/>
          </a:p>
          <a:p>
            <a:endParaRPr lang="zh-CN" altLang="en-US" sz="3200"/>
          </a:p>
          <a:p>
            <a:r>
              <a:rPr lang="zh-CN" altLang="en-US" sz="2800">
                <a:solidFill>
                  <a:srgbClr val="FF0000"/>
                </a:solidFill>
              </a:rPr>
              <a:t>非盈利性</a:t>
            </a:r>
            <a:r>
              <a:rPr lang="zh-CN" altLang="en-US" sz="2800"/>
              <a:t>是医疗互助活动与商业保险的最大区别。</a:t>
            </a:r>
            <a:endParaRPr lang="zh-CN" altLang="en-US" sz="3200"/>
          </a:p>
          <a:p>
            <a:endParaRPr lang="zh-CN" altLang="en-US" sz="3200"/>
          </a:p>
          <a:p>
            <a:r>
              <a:rPr lang="zh-CN" altLang="en-US" sz="2800"/>
              <a:t>省教科文卫体工会补助20元/人.年。省教科文卫体工会确保活动资金专款专用。当期结余结转下期滚动使用，不足部分由</a:t>
            </a:r>
            <a:r>
              <a:rPr lang="zh-CN" altLang="en-US" sz="2800">
                <a:solidFill>
                  <a:srgbClr val="FF0000"/>
                </a:solidFill>
              </a:rPr>
              <a:t>省教科文卫体工会全额补贴</a:t>
            </a:r>
            <a:r>
              <a:rPr lang="zh-CN" altLang="en-US" sz="2800"/>
              <a:t>。</a:t>
            </a:r>
            <a:endParaRPr lang="zh-CN" altLang="en-US" sz="280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6" name="文本框 5"/>
          <p:cNvSpPr txBox="1"/>
          <p:nvPr/>
        </p:nvSpPr>
        <p:spPr>
          <a:xfrm>
            <a:off x="935355" y="742315"/>
            <a:ext cx="10265410" cy="5043805"/>
          </a:xfrm>
          <a:prstGeom prst="rect">
            <a:avLst/>
          </a:prstGeom>
          <a:noFill/>
        </p:spPr>
        <p:txBody>
          <a:bodyPr wrap="square" rtlCol="0" anchor="t">
            <a:noAutofit/>
          </a:bodyPr>
          <a:p>
            <a:r>
              <a:rPr lang="zh-CN" altLang="en-US" sz="2800" b="1"/>
              <a:t>参加范围和对象</a:t>
            </a:r>
            <a:endParaRPr lang="zh-CN" altLang="en-US" sz="2800" b="1"/>
          </a:p>
          <a:p>
            <a:endParaRPr lang="zh-CN" altLang="en-US" sz="2400"/>
          </a:p>
          <a:p>
            <a:r>
              <a:rPr lang="zh-CN" altLang="en-US" sz="2400"/>
              <a:t>1、参加医疗互助活动的</a:t>
            </a:r>
            <a:r>
              <a:rPr lang="zh-CN" altLang="en-US" sz="2400">
                <a:solidFill>
                  <a:srgbClr val="FF0000"/>
                </a:solidFill>
              </a:rPr>
              <a:t>范围</a:t>
            </a:r>
            <a:r>
              <a:rPr lang="zh-CN" altLang="en-US" sz="2400"/>
              <a:t>为：工会组织关系隶属于省教科文卫体工会的基层工会。未缴或欠缴工会经费的基层工会原则上不列入参加范围。</a:t>
            </a:r>
            <a:endParaRPr lang="zh-CN" altLang="en-US" sz="2400"/>
          </a:p>
          <a:p>
            <a:endParaRPr lang="zh-CN" altLang="en-US" sz="2400"/>
          </a:p>
          <a:p>
            <a:r>
              <a:rPr lang="zh-CN" altLang="en-US" sz="2400"/>
              <a:t>2、参加医疗互助活动的</a:t>
            </a:r>
            <a:r>
              <a:rPr lang="zh-CN" altLang="en-US" sz="2400">
                <a:solidFill>
                  <a:srgbClr val="FF0000"/>
                </a:solidFill>
              </a:rPr>
              <a:t>对象</a:t>
            </a:r>
            <a:r>
              <a:rPr lang="zh-CN" altLang="en-US" sz="2400"/>
              <a:t>为：已加入所在单位工会组织成为工会会员的在职职工。</a:t>
            </a:r>
            <a:endParaRPr lang="zh-CN" altLang="en-US" sz="2400"/>
          </a:p>
          <a:p>
            <a:endParaRPr lang="zh-CN" altLang="en-US" sz="2400"/>
          </a:p>
          <a:p>
            <a:r>
              <a:rPr lang="zh-CN" altLang="en-US" sz="2400"/>
              <a:t>1.未加入工会成为工会会员的职工</a:t>
            </a:r>
            <a:r>
              <a:rPr lang="zh-CN" altLang="en-US" sz="2400">
                <a:solidFill>
                  <a:srgbClr val="FF0000"/>
                </a:solidFill>
              </a:rPr>
              <a:t>不能</a:t>
            </a:r>
            <a:r>
              <a:rPr lang="zh-CN" altLang="en-US" sz="2400"/>
              <a:t>参加；</a:t>
            </a:r>
            <a:endParaRPr lang="zh-CN" altLang="en-US" sz="2400"/>
          </a:p>
          <a:p>
            <a:r>
              <a:rPr lang="zh-CN" altLang="en-US" sz="2400"/>
              <a:t>2.退休及退休后返聘回单位工作的职工</a:t>
            </a:r>
            <a:r>
              <a:rPr lang="zh-CN" altLang="en-US" sz="2400">
                <a:solidFill>
                  <a:srgbClr val="FF0000"/>
                </a:solidFill>
              </a:rPr>
              <a:t>不能</a:t>
            </a:r>
            <a:r>
              <a:rPr lang="zh-CN" altLang="en-US" sz="2400"/>
              <a:t>参加；</a:t>
            </a:r>
            <a:endParaRPr lang="zh-CN" altLang="en-US" sz="2400"/>
          </a:p>
          <a:p>
            <a:r>
              <a:rPr lang="zh-CN" altLang="en-US" sz="2400"/>
              <a:t>3.法定延迟退休的职工</a:t>
            </a:r>
            <a:r>
              <a:rPr lang="zh-CN" altLang="en-US" sz="2400">
                <a:solidFill>
                  <a:srgbClr val="FF0000"/>
                </a:solidFill>
              </a:rPr>
              <a:t>可以</a:t>
            </a:r>
            <a:r>
              <a:rPr lang="zh-CN" altLang="en-US" sz="2400"/>
              <a:t>参加。</a:t>
            </a:r>
            <a:endParaRPr lang="zh-CN" altLang="en-US" sz="240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3" name="文本框 2"/>
          <p:cNvSpPr txBox="1"/>
          <p:nvPr/>
        </p:nvSpPr>
        <p:spPr>
          <a:xfrm>
            <a:off x="990600" y="965835"/>
            <a:ext cx="10238105" cy="3421380"/>
          </a:xfrm>
          <a:prstGeom prst="rect">
            <a:avLst/>
          </a:prstGeom>
          <a:noFill/>
        </p:spPr>
        <p:txBody>
          <a:bodyPr wrap="square" rtlCol="0" anchor="t">
            <a:noAutofit/>
          </a:bodyPr>
          <a:p>
            <a:r>
              <a:rPr lang="zh-CN" altLang="en-US" sz="3200" b="1"/>
              <a:t>活动期限</a:t>
            </a:r>
            <a:endParaRPr lang="zh-CN" altLang="en-US" sz="3200" b="1"/>
          </a:p>
          <a:p>
            <a:endParaRPr lang="zh-CN" altLang="en-US"/>
          </a:p>
          <a:p>
            <a:endParaRPr lang="zh-CN" altLang="en-US"/>
          </a:p>
          <a:p>
            <a:r>
              <a:rPr lang="zh-CN" altLang="en-US" sz="2400"/>
              <a:t>本期职工医疗互助活动期限为</a:t>
            </a:r>
            <a:r>
              <a:rPr lang="zh-CN" altLang="en-US" sz="2400">
                <a:solidFill>
                  <a:srgbClr val="FF0000"/>
                </a:solidFill>
              </a:rPr>
              <a:t>2023年1月1日</a:t>
            </a:r>
            <a:r>
              <a:rPr lang="zh-CN" altLang="en-US" sz="2400"/>
              <a:t>至</a:t>
            </a:r>
            <a:r>
              <a:rPr lang="zh-CN" altLang="en-US" sz="2400">
                <a:solidFill>
                  <a:srgbClr val="FF0000"/>
                </a:solidFill>
              </a:rPr>
              <a:t>2023年12月31日</a:t>
            </a:r>
            <a:r>
              <a:rPr lang="zh-CN" altLang="en-US" sz="2400"/>
              <a:t>。</a:t>
            </a:r>
            <a:endParaRPr lang="zh-CN" altLang="en-US" sz="2400"/>
          </a:p>
          <a:p>
            <a:endParaRPr lang="zh-CN" altLang="en-US" sz="2400"/>
          </a:p>
          <a:p>
            <a:endParaRPr lang="zh-CN" altLang="en-US" sz="2400"/>
          </a:p>
          <a:p>
            <a:endParaRPr lang="zh-CN" altLang="en-US" sz="2400"/>
          </a:p>
          <a:p>
            <a:r>
              <a:rPr lang="zh-CN" altLang="en-US" sz="2400"/>
              <a:t>2023年1月1日后因病住院的都可以补报。</a:t>
            </a:r>
            <a:endParaRPr lang="zh-CN" altLang="en-US" sz="2400"/>
          </a:p>
          <a:p>
            <a:r>
              <a:rPr lang="zh-CN" altLang="en-US" sz="2400"/>
              <a:t>（以实际出院日期为准）</a:t>
            </a:r>
            <a:endParaRPr lang="zh-CN" altLang="en-US" sz="240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1225550" y="1270635"/>
            <a:ext cx="10292715" cy="3753485"/>
          </a:xfrm>
          <a:prstGeom prst="rect">
            <a:avLst/>
          </a:prstGeom>
          <a:noFill/>
        </p:spPr>
        <p:txBody>
          <a:bodyPr wrap="square" rtlCol="0" anchor="t">
            <a:spAutoFit/>
          </a:bodyPr>
          <a:p>
            <a:r>
              <a:rPr lang="zh-CN" altLang="en-US" sz="2800" b="1"/>
              <a:t>补助的类型和标准</a:t>
            </a:r>
            <a:endParaRPr lang="zh-CN" altLang="en-US" sz="2800" b="1"/>
          </a:p>
          <a:p>
            <a:endParaRPr lang="zh-CN" altLang="en-US"/>
          </a:p>
          <a:p>
            <a:r>
              <a:rPr lang="zh-CN" altLang="en-US" sz="2400"/>
              <a:t>（1）住院护理补助。</a:t>
            </a:r>
            <a:endParaRPr lang="zh-CN" altLang="en-US" sz="2400"/>
          </a:p>
          <a:p>
            <a:r>
              <a:rPr lang="zh-CN" altLang="en-US" sz="2400"/>
              <a:t>（2）住院医疗费用中符合</a:t>
            </a:r>
            <a:r>
              <a:rPr lang="zh-CN" altLang="en-US" sz="2400">
                <a:solidFill>
                  <a:srgbClr val="FF0000"/>
                </a:solidFill>
              </a:rPr>
              <a:t>医保政策范围内个人自付部分</a:t>
            </a:r>
            <a:r>
              <a:rPr lang="zh-CN" altLang="en-US" sz="2400"/>
              <a:t>的补助。</a:t>
            </a:r>
            <a:endParaRPr lang="zh-CN" altLang="en-US" sz="2400"/>
          </a:p>
          <a:p>
            <a:endParaRPr lang="zh-CN" altLang="en-US" sz="2400"/>
          </a:p>
          <a:p>
            <a:r>
              <a:rPr lang="zh-CN" altLang="en-US" sz="2400"/>
              <a:t>在有效期内退休、调动的，补助权益</a:t>
            </a:r>
            <a:r>
              <a:rPr lang="zh-CN" altLang="en-US" sz="2400">
                <a:solidFill>
                  <a:srgbClr val="FF0000"/>
                </a:solidFill>
              </a:rPr>
              <a:t>延续到期满为止</a:t>
            </a:r>
            <a:r>
              <a:rPr lang="zh-CN" altLang="en-US" sz="2400"/>
              <a:t>，补助申请由报名的基层工会负责办理。</a:t>
            </a:r>
            <a:endParaRPr lang="zh-CN" altLang="en-US" sz="2400"/>
          </a:p>
          <a:p>
            <a:r>
              <a:rPr lang="zh-CN" altLang="en-US" sz="2400"/>
              <a:t>举例：张三参加了今年活动，6月30日办理了退休手续。假使他7月15日因病住院，因7月15日仍属于本期职工医疗互助活动期限范围，他这种情况仍可申请医疗互助补助。</a:t>
            </a:r>
            <a:endParaRPr lang="zh-CN" altLang="en-US" sz="240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949960" y="684530"/>
            <a:ext cx="10499725" cy="5226685"/>
          </a:xfrm>
          <a:prstGeom prst="rect">
            <a:avLst/>
          </a:prstGeom>
          <a:noFill/>
        </p:spPr>
        <p:txBody>
          <a:bodyPr wrap="square" rtlCol="0" anchor="t">
            <a:noAutofit/>
          </a:bodyPr>
          <a:p>
            <a:r>
              <a:rPr lang="zh-CN" altLang="en-US" sz="3200" b="1"/>
              <a:t>住院护理补助</a:t>
            </a:r>
            <a:endParaRPr lang="zh-CN" altLang="en-US" sz="2400"/>
          </a:p>
          <a:p>
            <a:endParaRPr lang="zh-CN" altLang="en-US" sz="2400"/>
          </a:p>
          <a:p>
            <a:r>
              <a:rPr lang="zh-CN" altLang="en-US" sz="2400"/>
              <a:t>经定点医院确诊患病并住院治疗的，每天补助30元，一个互助活动周期内</a:t>
            </a:r>
            <a:r>
              <a:rPr lang="zh-CN" altLang="en-US" sz="2400">
                <a:solidFill>
                  <a:srgbClr val="FF0000"/>
                </a:solidFill>
              </a:rPr>
              <a:t>累计最高补助60天</a:t>
            </a:r>
            <a:r>
              <a:rPr lang="zh-CN" altLang="en-US" sz="2400"/>
              <a:t>。住院当天记入住院天数中，出院当天不记入住院天数中。</a:t>
            </a:r>
            <a:endParaRPr lang="zh-CN" altLang="en-US" sz="2400"/>
          </a:p>
          <a:p>
            <a:endParaRPr lang="zh-CN" altLang="en-US" sz="2400"/>
          </a:p>
          <a:p>
            <a:r>
              <a:rPr lang="zh-CN" altLang="en-US" sz="2400"/>
              <a:t>举例：</a:t>
            </a:r>
            <a:endParaRPr lang="zh-CN" altLang="en-US" sz="2400"/>
          </a:p>
          <a:p>
            <a:r>
              <a:rPr lang="zh-CN" altLang="en-US" sz="2400"/>
              <a:t>1.入院日期2月1日，出院日期2月5日：则住院天数为1、2、3、4四天；5日不记入。应补助4天*30元/天=120元；</a:t>
            </a:r>
            <a:endParaRPr lang="zh-CN" altLang="en-US" sz="2400"/>
          </a:p>
          <a:p>
            <a:endParaRPr lang="zh-CN" altLang="en-US" sz="2400"/>
          </a:p>
          <a:p>
            <a:r>
              <a:rPr lang="zh-CN" altLang="en-US" sz="2400"/>
              <a:t>2.入院日期2月1日，出院日期4月20日：住院天数为78天，累计超过60天，按照60天计算。应补助60天*30元/天=1800元；</a:t>
            </a:r>
            <a:endParaRPr lang="zh-CN" altLang="en-US" sz="2400"/>
          </a:p>
          <a:p>
            <a:endParaRPr lang="zh-CN" altLang="en-US" sz="2400"/>
          </a:p>
          <a:p>
            <a:r>
              <a:rPr lang="zh-CN" altLang="en-US" sz="2400"/>
              <a:t>注意：60天为累计天数，如同一职工在本期活动期限内多次住院的，每次住院天数累计计算，超过60天则按照60天计算。</a:t>
            </a:r>
            <a:endParaRPr lang="zh-CN" altLang="en-US" sz="24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922020" y="895350"/>
            <a:ext cx="10817225" cy="4805045"/>
          </a:xfrm>
          <a:prstGeom prst="rect">
            <a:avLst/>
          </a:prstGeom>
          <a:noFill/>
        </p:spPr>
        <p:txBody>
          <a:bodyPr wrap="square" rtlCol="0" anchor="t">
            <a:noAutofit/>
          </a:bodyPr>
          <a:p>
            <a:r>
              <a:rPr lang="zh-CN" altLang="en-US" sz="2800" b="1"/>
              <a:t>住院医疗费用中符合医保政策范围内个人自付部分补助</a:t>
            </a:r>
            <a:endParaRPr lang="zh-CN" altLang="en-US" sz="2800" b="1"/>
          </a:p>
          <a:p>
            <a:endParaRPr lang="zh-CN" altLang="en-US" sz="2400"/>
          </a:p>
          <a:p>
            <a:endParaRPr lang="zh-CN" altLang="en-US" sz="2400"/>
          </a:p>
          <a:p>
            <a:r>
              <a:rPr lang="zh-CN" altLang="en-US" sz="2400"/>
              <a:t>互助活动周期内，工会会员在医保定点医院住院，发生符合</a:t>
            </a:r>
            <a:r>
              <a:rPr lang="zh-CN" altLang="en-US" sz="2400">
                <a:solidFill>
                  <a:srgbClr val="FF0000"/>
                </a:solidFill>
              </a:rPr>
              <a:t>医保基金支付范围的住院医疗费用</a:t>
            </a:r>
            <a:r>
              <a:rPr lang="zh-CN" altLang="en-US" sz="2400"/>
              <a:t>，按照“职工基本医疗保险参保人员住院结算单”目录范围内个人自付金额，按以下比例</a:t>
            </a:r>
            <a:r>
              <a:rPr lang="zh-CN" altLang="en-US" sz="2400">
                <a:solidFill>
                  <a:srgbClr val="FF0000"/>
                </a:solidFill>
              </a:rPr>
              <a:t>分段累计</a:t>
            </a:r>
            <a:r>
              <a:rPr lang="zh-CN" altLang="en-US" sz="2400"/>
              <a:t>核算补助费用：</a:t>
            </a:r>
            <a:endParaRPr lang="zh-CN" altLang="en-US" sz="24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1.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6.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7.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8.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9.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1.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4.xml><?xml version="1.0" encoding="utf-8"?>
<p:tagLst xmlns:p="http://schemas.openxmlformats.org/presentationml/2006/main">
  <p:tag name="COMMONDATA" val="eyJoZGlkIjoiYzc1YzRmMTQ2YzY3ZWVlMzY4YTQ1MzJiMzVjODA5MmEifQ=="/>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2926</Words>
  <Application>WPS 演示</Application>
  <PresentationFormat>宽屏</PresentationFormat>
  <Paragraphs>191</Paragraphs>
  <Slides>25</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Arial</vt:lpstr>
      <vt:lpstr>宋体</vt:lpstr>
      <vt:lpstr>Wingdings</vt:lpstr>
      <vt:lpstr>Wingdings</vt:lpstr>
      <vt:lpstr>微软雅黑</vt:lpstr>
      <vt:lpstr>Arial Unicode MS</vt:lpstr>
      <vt:lpstr>Calibri</vt:lpstr>
      <vt:lpstr>仿宋</vt:lpstr>
      <vt:lpstr>方正小标宋简体</vt:lpstr>
      <vt:lpstr>楷体</vt:lpstr>
      <vt:lpstr>华文彩云</vt:lpstr>
      <vt:lpstr>Office 主题​​</vt:lpstr>
      <vt:lpstr>PowerPoint 演示文稿</vt:lpstr>
      <vt:lpstr>医疗互助活动办理流程</vt:lpstr>
      <vt:lpstr>医疗互助活动办理流程</vt:lpstr>
      <vt:lpstr>医疗互助活动办理流程</vt:lpstr>
      <vt:lpstr>医疗互助活动办理流程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Piu</cp:lastModifiedBy>
  <cp:revision>177</cp:revision>
  <dcterms:created xsi:type="dcterms:W3CDTF">2019-06-19T02:08:00Z</dcterms:created>
  <dcterms:modified xsi:type="dcterms:W3CDTF">2023-07-03T07:42:53Z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FED7E05BD50D47AABB9F3B60ED879EAD_11</vt:lpwstr>
  </property>
</Properties>
</file>